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6"/>
  </p:notesMasterIdLst>
  <p:sldIdLst>
    <p:sldId id="257" r:id="rId4"/>
    <p:sldId id="258" r:id="rId5"/>
    <p:sldId id="265" r:id="rId6"/>
    <p:sldId id="261" r:id="rId7"/>
    <p:sldId id="263" r:id="rId8"/>
    <p:sldId id="262" r:id="rId9"/>
    <p:sldId id="259" r:id="rId10"/>
    <p:sldId id="266" r:id="rId11"/>
    <p:sldId id="264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Dosis" panose="020B0604020202020204" charset="0"/>
      <p:regular r:id="rId17"/>
      <p:bold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Roboto Black" panose="020B0604020202020204" charset="0"/>
      <p:bold r:id="rId23"/>
      <p:boldItalic r:id="rId24"/>
    </p:embeddedFont>
    <p:embeddedFont>
      <p:font typeface="Roboto Thin" panose="020B0604020202020204" charset="0"/>
      <p:regular r:id="rId25"/>
      <p:bold r:id="rId26"/>
      <p:italic r:id="rId27"/>
      <p:bold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72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4772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9101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4643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6245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0607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9659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8035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8753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Capstone Project: </a:t>
            </a:r>
            <a:r>
              <a:rPr lang="en-US" sz="4400" b="0" i="0" u="none" strike="noStrike" cap="none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</a:t>
            </a: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Valerie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Richardson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1/26/19</a:t>
            </a:r>
            <a:endParaRPr lang="en"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9050"/>
            <a:ext cx="5695993" cy="33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are the column names?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0554" y="12452"/>
            <a:ext cx="3661746" cy="187802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Home Try-On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9429" y="432628"/>
            <a:ext cx="4920900" cy="10376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several tables via funnel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Part 3: purchase</a:t>
            </a: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598466871"/>
              </p:ext>
            </p:extLst>
          </p:nvPr>
        </p:nvGraphicFramePr>
        <p:xfrm>
          <a:off x="220506" y="1923799"/>
          <a:ext cx="7252488" cy="3187846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208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1089210302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2627133661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439446623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2811977285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37590994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user_id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product_id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style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model_name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color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price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8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00a9dd17-36c8-430c-9d76-df49d4197dcf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Lucy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Jet Black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00e15fe0-c86f-4818-9c63-3422211baa97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Lucy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Elderflower Crystal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017506f7-aba1-4b9d-8b7b-f4426e71b8ca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Dawes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Jet Black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0176bfb3-9c51-4b1c-b593-87edab3c54cb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Eugene Narrow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Rosewood Tortoise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95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  <a:tr h="1136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01fdf106-f73c-4d3f-a036-2f3e2ab1ce06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Lucy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Jet Black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4530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8595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0" y="613582"/>
            <a:ext cx="5695993" cy="33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Use a LEFT JOIN to combine the three tables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0554" y="12452"/>
            <a:ext cx="3661746" cy="187802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Home Try-On Funnel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69429" y="974221"/>
            <a:ext cx="4920900" cy="49608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Funnel with Left Joining</a:t>
            </a: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769571861"/>
              </p:ext>
            </p:extLst>
          </p:nvPr>
        </p:nvGraphicFramePr>
        <p:xfrm>
          <a:off x="169429" y="1670096"/>
          <a:ext cx="4834992" cy="3295464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208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1089210302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2627133661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4394466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892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  <a:tr h="113667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530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746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69429" y="649563"/>
            <a:ext cx="5166154" cy="33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are some actionable insights for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Parker?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26474" y="897308"/>
            <a:ext cx="8333861" cy="64948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Over all, those who in home tried on 3 pairs of socks, were more likely to actually purchase the product, than those how tried on 5 pairs at home.</a:t>
            </a: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825128493"/>
              </p:ext>
            </p:extLst>
          </p:nvPr>
        </p:nvGraphicFramePr>
        <p:xfrm>
          <a:off x="126474" y="1546789"/>
          <a:ext cx="8760928" cy="347824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190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0232">
                  <a:extLst>
                    <a:ext uri="{9D8B030D-6E8A-4147-A177-3AD203B41FA5}">
                      <a16:colId xmlns:a16="http://schemas.microsoft.com/office/drawing/2014/main" val="1089210302"/>
                    </a:ext>
                  </a:extLst>
                </a:gridCol>
                <a:gridCol w="2190232">
                  <a:extLst>
                    <a:ext uri="{9D8B030D-6E8A-4147-A177-3AD203B41FA5}">
                      <a16:colId xmlns:a16="http://schemas.microsoft.com/office/drawing/2014/main" val="2627133661"/>
                    </a:ext>
                  </a:extLst>
                </a:gridCol>
                <a:gridCol w="2190232">
                  <a:extLst>
                    <a:ext uri="{9D8B030D-6E8A-4147-A177-3AD203B41FA5}">
                      <a16:colId xmlns:a16="http://schemas.microsoft.com/office/drawing/2014/main" val="4394466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292929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089"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364"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340364"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7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340364"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  <a:tr h="314089"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530358"/>
                  </a:ext>
                </a:extLst>
              </a:tr>
              <a:tr h="32617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28867d12-27a6-4e6a-a5fb-8bb5440117ae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49596"/>
                  </a:ext>
                </a:extLst>
              </a:tr>
              <a:tr h="32617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5a7a7e13-fbcf-46e4-9093-79799649d6c5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904288"/>
                  </a:ext>
                </a:extLst>
              </a:tr>
              <a:tr h="32617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0143cb8b-bb81-4916-9750-ce956c9f9bd9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1993351"/>
                  </a:ext>
                </a:extLst>
              </a:tr>
              <a:tr h="32617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a4ccc1b3-cbb6-449c-b7a5-03af42c97433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9790521"/>
                  </a:ext>
                </a:extLst>
              </a:tr>
              <a:tr h="326170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b1dded76-cd60-4222-82cb-f6d464104298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24296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924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Example Table of Contents</a:t>
            </a:r>
            <a:endParaRPr sz="2800" b="1" i="0" u="none" strike="noStrike" cap="non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405704" y="1282367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</a:t>
            </a:r>
          </a:p>
          <a:p>
            <a:pPr marL="457200" lvl="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 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Try-On Funnel</a:t>
            </a:r>
            <a:endParaRPr lang="en"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SzPts val="4800"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Quiz Funnel: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4212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905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columns does the table have?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-- Quiz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Singular table used with a funnel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943958794"/>
              </p:ext>
            </p:extLst>
          </p:nvPr>
        </p:nvGraphicFramePr>
        <p:xfrm>
          <a:off x="145279" y="3074525"/>
          <a:ext cx="4953596" cy="204746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92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154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err="1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88612" y="195775"/>
            <a:ext cx="8490468" cy="470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number of responses for each question?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Quiz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‘count'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88007" y="651580"/>
            <a:ext cx="4921636" cy="72429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only one table in the funnel with a specific count of answered questions based upon distinct user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499071624"/>
              </p:ext>
            </p:extLst>
          </p:nvPr>
        </p:nvGraphicFramePr>
        <p:xfrm>
          <a:off x="794756" y="2238638"/>
          <a:ext cx="3708876" cy="2253282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6466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22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70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response count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222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36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517222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517222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7891364-C05F-4C27-81A6-E7203E51B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0957005"/>
              </p:ext>
            </p:extLst>
          </p:nvPr>
        </p:nvGraphicFramePr>
        <p:xfrm>
          <a:off x="794756" y="4491920"/>
          <a:ext cx="3708875" cy="450256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648158">
                  <a:extLst>
                    <a:ext uri="{9D8B030D-6E8A-4147-A177-3AD203B41FA5}">
                      <a16:colId xmlns:a16="http://schemas.microsoft.com/office/drawing/2014/main" val="2121420596"/>
                    </a:ext>
                  </a:extLst>
                </a:gridCol>
                <a:gridCol w="2060717">
                  <a:extLst>
                    <a:ext uri="{9D8B030D-6E8A-4147-A177-3AD203B41FA5}">
                      <a16:colId xmlns:a16="http://schemas.microsoft.com/office/drawing/2014/main" val="777521785"/>
                    </a:ext>
                  </a:extLst>
                </a:gridCol>
              </a:tblGrid>
              <a:tr h="45025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193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27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9050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Which question(s) of the quiz have a lower completion rates?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Quiz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'count'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0376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What do you think is the reason?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More often than not, people get bored quickly, especially if the most relevant and useful questions are at the end.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865315630"/>
              </p:ext>
            </p:extLst>
          </p:nvPr>
        </p:nvGraphicFramePr>
        <p:xfrm>
          <a:off x="821320" y="2393673"/>
          <a:ext cx="3360746" cy="203240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92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1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FFFFFF"/>
                          </a:solidFill>
                        </a:rPr>
                        <a:t>percent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95%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396420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95%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30A3BAF-66DA-4CDC-AE27-182968C29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837391"/>
              </p:ext>
            </p:extLst>
          </p:nvPr>
        </p:nvGraphicFramePr>
        <p:xfrm>
          <a:off x="821320" y="4426078"/>
          <a:ext cx="3360746" cy="41148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93455">
                  <a:extLst>
                    <a:ext uri="{9D8B030D-6E8A-4147-A177-3AD203B41FA5}">
                      <a16:colId xmlns:a16="http://schemas.microsoft.com/office/drawing/2014/main" val="2121420596"/>
                    </a:ext>
                  </a:extLst>
                </a:gridCol>
                <a:gridCol w="1867291">
                  <a:extLst>
                    <a:ext uri="{9D8B030D-6E8A-4147-A177-3AD203B41FA5}">
                      <a16:colId xmlns:a16="http://schemas.microsoft.com/office/drawing/2014/main" val="777521785"/>
                    </a:ext>
                  </a:extLst>
                </a:gridCol>
              </a:tblGrid>
              <a:tr h="35354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525252"/>
                          </a:solidFill>
                          <a:effectLst/>
                        </a:rPr>
                        <a:t>75%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193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837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SzPts val="4800"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Home Try-On Funnel: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9050"/>
            <a:ext cx="5695993" cy="33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are the column names?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0554" y="12452"/>
            <a:ext cx="3661746" cy="187802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Home Try-On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9429" y="432628"/>
            <a:ext cx="4920900" cy="10376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several tables via funnel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Part 1: FROM quiz</a:t>
            </a:r>
            <a:endParaRPr sz="1200" b="0" i="1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838832203"/>
              </p:ext>
            </p:extLst>
          </p:nvPr>
        </p:nvGraphicFramePr>
        <p:xfrm>
          <a:off x="83773" y="1890475"/>
          <a:ext cx="7252490" cy="3178291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50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498">
                  <a:extLst>
                    <a:ext uri="{9D8B030D-6E8A-4147-A177-3AD203B41FA5}">
                      <a16:colId xmlns:a16="http://schemas.microsoft.com/office/drawing/2014/main" val="1089210302"/>
                    </a:ext>
                  </a:extLst>
                </a:gridCol>
                <a:gridCol w="1450498">
                  <a:extLst>
                    <a:ext uri="{9D8B030D-6E8A-4147-A177-3AD203B41FA5}">
                      <a16:colId xmlns:a16="http://schemas.microsoft.com/office/drawing/2014/main" val="2627133661"/>
                    </a:ext>
                  </a:extLst>
                </a:gridCol>
                <a:gridCol w="1450498">
                  <a:extLst>
                    <a:ext uri="{9D8B030D-6E8A-4147-A177-3AD203B41FA5}">
                      <a16:colId xmlns:a16="http://schemas.microsoft.com/office/drawing/2014/main" val="439446623"/>
                    </a:ext>
                  </a:extLst>
                </a:gridCol>
                <a:gridCol w="1450498">
                  <a:extLst>
                    <a:ext uri="{9D8B030D-6E8A-4147-A177-3AD203B41FA5}">
                      <a16:colId xmlns:a16="http://schemas.microsoft.com/office/drawing/2014/main" val="28119772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style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fit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shape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color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8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4e8118dc-bb3d-49bf-85fc-cca8d83232ac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Rectangular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Tortoise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291f1cca-e507-48be-b063-002b14906468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Narrow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Round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Black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75122300-0736-4087-b6d8-c0c5373a1a04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Wide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Rectangular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Two-Tone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651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75bc6ebd-40cd-4e1d-a301-27ddd93b12e2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Narrow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Square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Two-Tone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  <a:tr h="1136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ce965c4d-7a2b-4db6-9847-601747fa7812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Women's Styles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Wide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Rectangular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Black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4530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985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9050"/>
            <a:ext cx="5695993" cy="337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are the column names?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0554" y="78192"/>
            <a:ext cx="3661746" cy="187802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Home Try-On Funnel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69429" y="432628"/>
            <a:ext cx="4920900" cy="10376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several tables via funnel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Part 2: </a:t>
            </a:r>
            <a:r>
              <a:rPr lang="en-US" sz="1200" i="1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1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1" name="Shape 325">
            <a:extLst>
              <a:ext uri="{FF2B5EF4-FFF2-40B4-BE49-F238E27FC236}">
                <a16:creationId xmlns:a16="http://schemas.microsoft.com/office/drawing/2014/main" id="{47E4CF0E-0509-4A49-BD4A-C06712974F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9086827"/>
              </p:ext>
            </p:extLst>
          </p:nvPr>
        </p:nvGraphicFramePr>
        <p:xfrm>
          <a:off x="220505" y="1580972"/>
          <a:ext cx="4869822" cy="3429006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62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274">
                  <a:extLst>
                    <a:ext uri="{9D8B030D-6E8A-4147-A177-3AD203B41FA5}">
                      <a16:colId xmlns:a16="http://schemas.microsoft.com/office/drawing/2014/main" val="1089210302"/>
                    </a:ext>
                  </a:extLst>
                </a:gridCol>
                <a:gridCol w="1623274">
                  <a:extLst>
                    <a:ext uri="{9D8B030D-6E8A-4147-A177-3AD203B41FA5}">
                      <a16:colId xmlns:a16="http://schemas.microsoft.com/office/drawing/2014/main" val="2627133661"/>
                    </a:ext>
                  </a:extLst>
                </a:gridCol>
              </a:tblGrid>
              <a:tr h="2042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292929"/>
                          </a:solidFill>
                          <a:effectLst/>
                          <a:latin typeface="Segoe UI" panose="020B0502040204020203" pitchFamily="34" charset="0"/>
                        </a:rPr>
                        <a:t>user_id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292929"/>
                          </a:solidFill>
                          <a:effectLst/>
                          <a:latin typeface="Segoe UI" panose="020B0502040204020203" pitchFamily="34" charset="0"/>
                        </a:rPr>
                        <a:t>number_of_pairs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292929"/>
                          </a:solidFill>
                          <a:effectLst/>
                          <a:latin typeface="Segoe UI" panose="020B0502040204020203" pitchFamily="34" charset="0"/>
                        </a:rPr>
                        <a:t>address</a:t>
                      </a:r>
                    </a:p>
                  </a:txBody>
                  <a:tcPr marL="9525" marR="9525" marT="9525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69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d8addd87-3217-4429-9a01-d56d68111da7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 pairs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145 New York 9a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0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f52b07c8-abe4-4f4a-9d39-ba9fc9a184cc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 pairs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383 Madison Ave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3465597"/>
                  </a:ext>
                </a:extLst>
              </a:tr>
              <a:tr h="750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8ba0d2d5-1a31-403e-9fa5-79540f8477f9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 pairs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287 Pell St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8448311"/>
                  </a:ext>
                </a:extLst>
              </a:tr>
              <a:tr h="750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4e71850e-8bbf-4e6b-accc-49a7bb46c586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 pairs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347 Madison Square 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1639823"/>
                  </a:ext>
                </a:extLst>
              </a:tr>
              <a:tr h="2042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3bc8f97f-2336-4dab-bd86-e391609dab97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 pairs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182 Cornelia St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4530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56595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853</Words>
  <Application>Microsoft Office PowerPoint</Application>
  <PresentationFormat>On-screen Show (16:9)</PresentationFormat>
  <Paragraphs>289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Roboto Thin</vt:lpstr>
      <vt:lpstr>Roboto</vt:lpstr>
      <vt:lpstr>Courier New</vt:lpstr>
      <vt:lpstr>Dosis</vt:lpstr>
      <vt:lpstr>Roboto Black</vt:lpstr>
      <vt:lpstr>Segoe UI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Valerie Richardson</cp:lastModifiedBy>
  <cp:revision>14</cp:revision>
  <dcterms:modified xsi:type="dcterms:W3CDTF">2019-01-29T06:06:53Z</dcterms:modified>
</cp:coreProperties>
</file>